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9" r:id="rId2"/>
    <p:sldId id="292" r:id="rId3"/>
    <p:sldId id="284" r:id="rId4"/>
    <p:sldId id="303" r:id="rId5"/>
    <p:sldId id="294" r:id="rId6"/>
    <p:sldId id="270" r:id="rId7"/>
    <p:sldId id="293" r:id="rId8"/>
    <p:sldId id="288" r:id="rId9"/>
    <p:sldId id="295" r:id="rId10"/>
    <p:sldId id="319" r:id="rId11"/>
    <p:sldId id="321" r:id="rId12"/>
    <p:sldId id="320" r:id="rId13"/>
    <p:sldId id="322" r:id="rId14"/>
    <p:sldId id="297" r:id="rId15"/>
    <p:sldId id="296" r:id="rId16"/>
    <p:sldId id="299" r:id="rId17"/>
    <p:sldId id="304" r:id="rId18"/>
    <p:sldId id="272" r:id="rId19"/>
    <p:sldId id="298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</p:sldIdLst>
  <p:sldSz cx="9144000" cy="6858000" type="screen4x3"/>
  <p:notesSz cx="6888163" cy="10017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74" autoAdjust="0"/>
  </p:normalViewPr>
  <p:slideViewPr>
    <p:cSldViewPr>
      <p:cViewPr varScale="1">
        <p:scale>
          <a:sx n="101" d="100"/>
          <a:sy n="101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rtAndrea\Documents\Acacia%20Park%20Consulting\Living%20Flinders\FOX%20MONITORING\camera%20data_foxes\CAMERA%20TRAPPING%20DATABASE_ArdenVale%20Range%20Fox%20Baiting%20projec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2.jpeg"/><Relationship Id="rId2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Bait uptake data - Arden Vale region 2014 &amp; 2015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graphs!$A$22:$A$26</c:f>
              <c:strCache>
                <c:ptCount val="5"/>
                <c:pt idx="0">
                  <c:v>1_Feb14</c:v>
                </c:pt>
                <c:pt idx="1">
                  <c:v>2_June14</c:v>
                </c:pt>
                <c:pt idx="2">
                  <c:v>3_Nov14</c:v>
                </c:pt>
                <c:pt idx="3">
                  <c:v>4_Feb15</c:v>
                </c:pt>
                <c:pt idx="4">
                  <c:v>5_May15</c:v>
                </c:pt>
              </c:strCache>
            </c:strRef>
          </c:cat>
          <c:val>
            <c:numRef>
              <c:f>graphs!$B$22:$B$26</c:f>
              <c:numCache>
                <c:formatCode>General</c:formatCode>
                <c:ptCount val="5"/>
                <c:pt idx="0">
                  <c:v>325.0</c:v>
                </c:pt>
                <c:pt idx="1">
                  <c:v>705.0</c:v>
                </c:pt>
                <c:pt idx="2">
                  <c:v>1049.0</c:v>
                </c:pt>
                <c:pt idx="3">
                  <c:v>1118.0</c:v>
                </c:pt>
                <c:pt idx="4">
                  <c:v>1059.0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805400"/>
        <c:axId val="544811240"/>
      </c:barChart>
      <c:lineChart>
        <c:grouping val="standard"/>
        <c:varyColors val="0"/>
        <c:ser>
          <c:idx val="1"/>
          <c:order val="1"/>
          <c:marker>
            <c:spPr>
              <a:solidFill>
                <a:srgbClr val="FF0000"/>
              </a:solidFill>
            </c:spPr>
          </c:marker>
          <c:cat>
            <c:strRef>
              <c:f>graphs!$A$22:$A$26</c:f>
              <c:strCache>
                <c:ptCount val="5"/>
                <c:pt idx="0">
                  <c:v>1_Feb14</c:v>
                </c:pt>
                <c:pt idx="1">
                  <c:v>2_June14</c:v>
                </c:pt>
                <c:pt idx="2">
                  <c:v>3_Nov14</c:v>
                </c:pt>
                <c:pt idx="3">
                  <c:v>4_Feb15</c:v>
                </c:pt>
                <c:pt idx="4">
                  <c:v>5_May15</c:v>
                </c:pt>
              </c:strCache>
            </c:strRef>
          </c:cat>
          <c:val>
            <c:numRef>
              <c:f>graphs!$C$22:$C$26</c:f>
              <c:numCache>
                <c:formatCode>General</c:formatCode>
                <c:ptCount val="5"/>
                <c:pt idx="0">
                  <c:v>16.0</c:v>
                </c:pt>
                <c:pt idx="1">
                  <c:v>16.0</c:v>
                </c:pt>
                <c:pt idx="2">
                  <c:v>13.0</c:v>
                </c:pt>
                <c:pt idx="3">
                  <c:v>17.0</c:v>
                </c:pt>
                <c:pt idx="4">
                  <c:v>20.0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822520"/>
        <c:axId val="544816904"/>
      </c:lineChart>
      <c:catAx>
        <c:axId val="544805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Baiting session and month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544811240"/>
        <c:crosses val="autoZero"/>
        <c:auto val="1"/>
        <c:lblAlgn val="ctr"/>
        <c:lblOffset val="100"/>
        <c:noMultiLvlLbl val="0"/>
      </c:catAx>
      <c:valAx>
        <c:axId val="544811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Total baits laid for session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544805400"/>
        <c:crosses val="autoZero"/>
        <c:crossBetween val="between"/>
      </c:valAx>
      <c:valAx>
        <c:axId val="544816904"/>
        <c:scaling>
          <c:orientation val="minMax"/>
          <c:max val="4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>
                    <a:solidFill>
                      <a:srgbClr val="FF0000"/>
                    </a:solidFill>
                  </a:rPr>
                  <a:t>% bait uptake for session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  <c:crossAx val="544822520"/>
        <c:crosses val="max"/>
        <c:crossBetween val="between"/>
      </c:valAx>
      <c:catAx>
        <c:axId val="544822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48169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BAITED </a:t>
            </a:r>
            <a:r>
              <a:rPr lang="en-US" dirty="0"/>
              <a:t>TREATMENT</a:t>
            </a:r>
          </a:p>
        </c:rich>
      </c:tx>
      <c:overlay val="1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'ACTIVIY INDEX'!$B$80</c:f>
              <c:strCache>
                <c:ptCount val="1"/>
                <c:pt idx="0">
                  <c:v>Fox </c:v>
                </c:pt>
              </c:strCache>
            </c:strRef>
          </c:tx>
          <c:cat>
            <c:numRef>
              <c:f>'ACTIVIY INDEX'!$A$81:$A$84</c:f>
              <c:numCache>
                <c:formatCode>mmm\-yy</c:formatCode>
                <c:ptCount val="4"/>
                <c:pt idx="0">
                  <c:v>41671.0</c:v>
                </c:pt>
                <c:pt idx="1">
                  <c:v>41791.0</c:v>
                </c:pt>
                <c:pt idx="2">
                  <c:v>42036.0</c:v>
                </c:pt>
                <c:pt idx="3">
                  <c:v>42139.0</c:v>
                </c:pt>
              </c:numCache>
            </c:numRef>
          </c:cat>
          <c:val>
            <c:numRef>
              <c:f>'ACTIVIY INDEX'!$B$81:$B$84</c:f>
              <c:numCache>
                <c:formatCode>0.00</c:formatCode>
                <c:ptCount val="4"/>
                <c:pt idx="0">
                  <c:v>0.985221674876847</c:v>
                </c:pt>
                <c:pt idx="1">
                  <c:v>0.740740740740741</c:v>
                </c:pt>
                <c:pt idx="2" formatCode="General">
                  <c:v>0.74</c:v>
                </c:pt>
                <c:pt idx="3" formatCode="General">
                  <c:v>0.71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'ACTIVIY INDEX'!$C$80</c:f>
              <c:strCache>
                <c:ptCount val="1"/>
                <c:pt idx="0">
                  <c:v>Cat </c:v>
                </c:pt>
              </c:strCache>
            </c:strRef>
          </c:tx>
          <c:cat>
            <c:numRef>
              <c:f>'ACTIVIY INDEX'!$A$81:$A$84</c:f>
              <c:numCache>
                <c:formatCode>mmm\-yy</c:formatCode>
                <c:ptCount val="4"/>
                <c:pt idx="0">
                  <c:v>41671.0</c:v>
                </c:pt>
                <c:pt idx="1">
                  <c:v>41791.0</c:v>
                </c:pt>
                <c:pt idx="2">
                  <c:v>42036.0</c:v>
                </c:pt>
                <c:pt idx="3">
                  <c:v>42139.0</c:v>
                </c:pt>
              </c:numCache>
            </c:numRef>
          </c:cat>
          <c:val>
            <c:numRef>
              <c:f>'ACTIVIY INDEX'!$C$81:$C$84</c:f>
              <c:numCache>
                <c:formatCode>0.00</c:formatCode>
                <c:ptCount val="4"/>
                <c:pt idx="0">
                  <c:v>0.328407224958949</c:v>
                </c:pt>
                <c:pt idx="1">
                  <c:v>0.740740740740741</c:v>
                </c:pt>
                <c:pt idx="2" formatCode="General">
                  <c:v>0.0</c:v>
                </c:pt>
                <c:pt idx="3" formatCode="General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'ACTIVIY INDEX'!$D$80</c:f>
              <c:strCache>
                <c:ptCount val="1"/>
                <c:pt idx="0">
                  <c:v>Emu</c:v>
                </c:pt>
              </c:strCache>
            </c:strRef>
          </c:tx>
          <c:cat>
            <c:numRef>
              <c:f>'ACTIVIY INDEX'!$A$81:$A$84</c:f>
              <c:numCache>
                <c:formatCode>mmm\-yy</c:formatCode>
                <c:ptCount val="4"/>
                <c:pt idx="0">
                  <c:v>41671.0</c:v>
                </c:pt>
                <c:pt idx="1">
                  <c:v>41791.0</c:v>
                </c:pt>
                <c:pt idx="2">
                  <c:v>42036.0</c:v>
                </c:pt>
                <c:pt idx="3">
                  <c:v>42139.0</c:v>
                </c:pt>
              </c:numCache>
            </c:numRef>
          </c:cat>
          <c:val>
            <c:numRef>
              <c:f>'ACTIVIY INDEX'!$D$81:$D$84</c:f>
              <c:numCache>
                <c:formatCode>0.00</c:formatCode>
                <c:ptCount val="4"/>
                <c:pt idx="0">
                  <c:v>0.492610837438424</c:v>
                </c:pt>
                <c:pt idx="1">
                  <c:v>0.740740740740741</c:v>
                </c:pt>
                <c:pt idx="2" formatCode="General">
                  <c:v>4.659999999999999</c:v>
                </c:pt>
                <c:pt idx="3" formatCode="General">
                  <c:v>3.31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'ACTIVIY INDEX'!$E$80</c:f>
              <c:strCache>
                <c:ptCount val="1"/>
                <c:pt idx="0">
                  <c:v>Rabbit</c:v>
                </c:pt>
              </c:strCache>
            </c:strRef>
          </c:tx>
          <c:cat>
            <c:numRef>
              <c:f>'ACTIVIY INDEX'!$A$81:$A$84</c:f>
              <c:numCache>
                <c:formatCode>mmm\-yy</c:formatCode>
                <c:ptCount val="4"/>
                <c:pt idx="0">
                  <c:v>41671.0</c:v>
                </c:pt>
                <c:pt idx="1">
                  <c:v>41791.0</c:v>
                </c:pt>
                <c:pt idx="2">
                  <c:v>42036.0</c:v>
                </c:pt>
                <c:pt idx="3">
                  <c:v>42139.0</c:v>
                </c:pt>
              </c:numCache>
            </c:numRef>
          </c:cat>
          <c:val>
            <c:numRef>
              <c:f>'ACTIVIY INDEX'!$E$81:$E$84</c:f>
              <c:numCache>
                <c:formatCode>0.00</c:formatCode>
                <c:ptCount val="4"/>
                <c:pt idx="0">
                  <c:v>0.49</c:v>
                </c:pt>
                <c:pt idx="1">
                  <c:v>0.25</c:v>
                </c:pt>
                <c:pt idx="2" formatCode="General">
                  <c:v>0.0</c:v>
                </c:pt>
                <c:pt idx="3" formatCode="General">
                  <c:v>4.73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629544"/>
        <c:axId val="572632728"/>
      </c:lineChart>
      <c:dateAx>
        <c:axId val="5726295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572632728"/>
        <c:crosses val="autoZero"/>
        <c:auto val="1"/>
        <c:lblOffset val="100"/>
        <c:baseTimeUnit val="months"/>
      </c:dateAx>
      <c:valAx>
        <c:axId val="572632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Abundance Index 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57262954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smtClean="0">
                <a:effectLst/>
              </a:rPr>
              <a:t>UNBAITED </a:t>
            </a:r>
            <a:r>
              <a:rPr lang="en-US" sz="1800" b="1" i="0" baseline="0" dirty="0">
                <a:effectLst/>
              </a:rPr>
              <a:t>TREATMENT</a:t>
            </a:r>
            <a:endParaRPr lang="en-AU" dirty="0">
              <a:effectLst/>
            </a:endParaRPr>
          </a:p>
        </c:rich>
      </c:tx>
      <c:overlay val="1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'ACTIVIY INDEX'!$B$86</c:f>
              <c:strCache>
                <c:ptCount val="1"/>
                <c:pt idx="0">
                  <c:v>Fox </c:v>
                </c:pt>
              </c:strCache>
            </c:strRef>
          </c:tx>
          <c:cat>
            <c:numRef>
              <c:f>'ACTIVIY INDEX'!$A$87:$A$90</c:f>
              <c:numCache>
                <c:formatCode>mmm\-yy</c:formatCode>
                <c:ptCount val="4"/>
                <c:pt idx="0">
                  <c:v>41671.0</c:v>
                </c:pt>
                <c:pt idx="1">
                  <c:v>41791.0</c:v>
                </c:pt>
                <c:pt idx="2">
                  <c:v>42036.0</c:v>
                </c:pt>
                <c:pt idx="3">
                  <c:v>42139.0</c:v>
                </c:pt>
              </c:numCache>
            </c:numRef>
          </c:cat>
          <c:val>
            <c:numRef>
              <c:f>'ACTIVIY INDEX'!$B$87:$B$90</c:f>
              <c:numCache>
                <c:formatCode>0.00</c:formatCode>
                <c:ptCount val="4"/>
                <c:pt idx="0">
                  <c:v>3.117505995203837</c:v>
                </c:pt>
                <c:pt idx="1">
                  <c:v>1.145038167938931</c:v>
                </c:pt>
                <c:pt idx="2">
                  <c:v>1.508620689655172</c:v>
                </c:pt>
                <c:pt idx="3">
                  <c:v>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'ACTIVIY INDEX'!$C$86</c:f>
              <c:strCache>
                <c:ptCount val="1"/>
                <c:pt idx="0">
                  <c:v>Cat </c:v>
                </c:pt>
              </c:strCache>
            </c:strRef>
          </c:tx>
          <c:cat>
            <c:numRef>
              <c:f>'ACTIVIY INDEX'!$A$87:$A$90</c:f>
              <c:numCache>
                <c:formatCode>mmm\-yy</c:formatCode>
                <c:ptCount val="4"/>
                <c:pt idx="0">
                  <c:v>41671.0</c:v>
                </c:pt>
                <c:pt idx="1">
                  <c:v>41791.0</c:v>
                </c:pt>
                <c:pt idx="2">
                  <c:v>42036.0</c:v>
                </c:pt>
                <c:pt idx="3">
                  <c:v>42139.0</c:v>
                </c:pt>
              </c:numCache>
            </c:numRef>
          </c:cat>
          <c:val>
            <c:numRef>
              <c:f>'ACTIVIY INDEX'!$C$87:$C$90</c:f>
              <c:numCache>
                <c:formatCode>0.00</c:formatCode>
                <c:ptCount val="4"/>
                <c:pt idx="0">
                  <c:v>0.239808153477218</c:v>
                </c:pt>
                <c:pt idx="1">
                  <c:v>0.190839694656489</c:v>
                </c:pt>
                <c:pt idx="2">
                  <c:v>0.862068965517241</c:v>
                </c:pt>
                <c:pt idx="3">
                  <c:v>0.9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'ACTIVIY INDEX'!$D$86</c:f>
              <c:strCache>
                <c:ptCount val="1"/>
                <c:pt idx="0">
                  <c:v>Emu</c:v>
                </c:pt>
              </c:strCache>
            </c:strRef>
          </c:tx>
          <c:cat>
            <c:numRef>
              <c:f>'ACTIVIY INDEX'!$A$87:$A$90</c:f>
              <c:numCache>
                <c:formatCode>mmm\-yy</c:formatCode>
                <c:ptCount val="4"/>
                <c:pt idx="0">
                  <c:v>41671.0</c:v>
                </c:pt>
                <c:pt idx="1">
                  <c:v>41791.0</c:v>
                </c:pt>
                <c:pt idx="2">
                  <c:v>42036.0</c:v>
                </c:pt>
                <c:pt idx="3">
                  <c:v>42139.0</c:v>
                </c:pt>
              </c:numCache>
            </c:numRef>
          </c:cat>
          <c:val>
            <c:numRef>
              <c:f>'ACTIVIY INDEX'!$D$87:$D$90</c:f>
              <c:numCache>
                <c:formatCode>0.00</c:formatCode>
                <c:ptCount val="4"/>
                <c:pt idx="0">
                  <c:v>1.199040767386091</c:v>
                </c:pt>
                <c:pt idx="1">
                  <c:v>1.526717557251908</c:v>
                </c:pt>
                <c:pt idx="2">
                  <c:v>4.525862068965516</c:v>
                </c:pt>
                <c:pt idx="3">
                  <c:v>0.9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'ACTIVIY INDEX'!$E$86</c:f>
              <c:strCache>
                <c:ptCount val="1"/>
                <c:pt idx="0">
                  <c:v>Rabbit</c:v>
                </c:pt>
              </c:strCache>
            </c:strRef>
          </c:tx>
          <c:cat>
            <c:numRef>
              <c:f>'ACTIVIY INDEX'!$A$87:$A$90</c:f>
              <c:numCache>
                <c:formatCode>mmm\-yy</c:formatCode>
                <c:ptCount val="4"/>
                <c:pt idx="0">
                  <c:v>41671.0</c:v>
                </c:pt>
                <c:pt idx="1">
                  <c:v>41791.0</c:v>
                </c:pt>
                <c:pt idx="2">
                  <c:v>42036.0</c:v>
                </c:pt>
                <c:pt idx="3">
                  <c:v>42139.0</c:v>
                </c:pt>
              </c:numCache>
            </c:numRef>
          </c:cat>
          <c:val>
            <c:numRef>
              <c:f>'ACTIVIY INDEX'!$E$87:$E$90</c:f>
              <c:numCache>
                <c:formatCode>0.00</c:formatCode>
                <c:ptCount val="4"/>
                <c:pt idx="0">
                  <c:v>0.48</c:v>
                </c:pt>
                <c:pt idx="1">
                  <c:v>0.19</c:v>
                </c:pt>
                <c:pt idx="2">
                  <c:v>0.43</c:v>
                </c:pt>
                <c:pt idx="3">
                  <c:v>2.02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720392"/>
        <c:axId val="572723576"/>
      </c:lineChart>
      <c:dateAx>
        <c:axId val="5727203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572723576"/>
        <c:crosses val="autoZero"/>
        <c:auto val="1"/>
        <c:lblOffset val="100"/>
        <c:baseTimeUnit val="months"/>
      </c:dateAx>
      <c:valAx>
        <c:axId val="572723576"/>
        <c:scaling>
          <c:orientation val="minMax"/>
          <c:max val="10.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72720392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Scat content - Arden Vale fox scats collected Feb2015</a:t>
            </a:r>
          </a:p>
        </c:rich>
      </c:tx>
      <c:layout>
        <c:manualLayout>
          <c:xMode val="edge"/>
          <c:yMode val="edge"/>
          <c:x val="0.153189272393582"/>
          <c:y val="0.15572348420476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309676156637"/>
          <c:y val="0.296539564852517"/>
          <c:w val="0.752206911636046"/>
          <c:h val="0.474471055701371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Ref>
              <c:f>Sheet3!$B$28:$G$28</c:f>
              <c:strCache>
                <c:ptCount val="6"/>
                <c:pt idx="0">
                  <c:v>Goat</c:v>
                </c:pt>
                <c:pt idx="1">
                  <c:v>sheep</c:v>
                </c:pt>
                <c:pt idx="2">
                  <c:v>Euro, Kangaroo</c:v>
                </c:pt>
                <c:pt idx="3">
                  <c:v>House mouse</c:v>
                </c:pt>
                <c:pt idx="4">
                  <c:v>Rabbit</c:v>
                </c:pt>
                <c:pt idx="5">
                  <c:v>Dunnart</c:v>
                </c:pt>
              </c:strCache>
            </c:strRef>
          </c:cat>
          <c:val>
            <c:numRef>
              <c:f>Sheet3!$B$29:$G$29</c:f>
              <c:numCache>
                <c:formatCode>0</c:formatCode>
                <c:ptCount val="6"/>
                <c:pt idx="0">
                  <c:v>5.0</c:v>
                </c:pt>
                <c:pt idx="1">
                  <c:v>30.0</c:v>
                </c:pt>
                <c:pt idx="2">
                  <c:v>25.0</c:v>
                </c:pt>
                <c:pt idx="3">
                  <c:v>25.0</c:v>
                </c:pt>
                <c:pt idx="4">
                  <c:v>10.0</c:v>
                </c:pt>
                <c:pt idx="5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6584"/>
        <c:axId val="6560584"/>
      </c:barChart>
      <c:catAx>
        <c:axId val="6576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60584"/>
        <c:crosses val="autoZero"/>
        <c:auto val="1"/>
        <c:lblAlgn val="ctr"/>
        <c:lblOffset val="100"/>
        <c:noMultiLvlLbl val="0"/>
      </c:catAx>
      <c:valAx>
        <c:axId val="6560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proportion found in scats</a:t>
                </a:r>
              </a:p>
            </c:rich>
          </c:tx>
          <c:layout>
            <c:manualLayout>
              <c:xMode val="edge"/>
              <c:yMode val="edge"/>
              <c:x val="0.0290257599253248"/>
              <c:y val="0.29653956485251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6576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0DF45-F403-461F-9BE1-ED60CBC80215}" type="datetimeFigureOut">
              <a:rPr lang="en-AU" smtClean="0"/>
              <a:t>27/11/15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99A31-038A-4841-9B70-56E7771259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562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7904AE26-3E63-4131-A43D-8F3A48C59AB4}" type="datetimeFigureOut">
              <a:rPr lang="en-AU" smtClean="0"/>
              <a:t>27/11/15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2538"/>
            <a:ext cx="45037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AE10DCD7-0F1A-4AC7-8878-331B64B460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092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374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590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637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397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144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207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210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515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615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30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AU" dirty="0" smtClean="0"/>
              <a:t>Rugged landscape north of Quorn.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Yellow footed Rock Wallabies in deep gorges.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 the Project is- </a:t>
            </a:r>
          </a:p>
          <a:p>
            <a:pPr lvl="1"/>
            <a:r>
              <a:rPr lang="en-AU" dirty="0" smtClean="0"/>
              <a:t>- Connecting landowners</a:t>
            </a:r>
          </a:p>
          <a:p>
            <a:pPr lvl="1"/>
            <a:r>
              <a:rPr lang="en-AU" dirty="0" smtClean="0"/>
              <a:t> - improving</a:t>
            </a:r>
            <a:r>
              <a:rPr lang="en-AU" baseline="0" dirty="0" smtClean="0"/>
              <a:t> habitat</a:t>
            </a:r>
            <a:endParaRPr lang="en-AU" dirty="0" smtClean="0"/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by removing Goats, riparian weeds, cactus foxes and cats</a:t>
            </a:r>
          </a:p>
          <a:p>
            <a:pPr defTabSz="965972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26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999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12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r"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89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region has had limited exposure to regular communications with NRM activities or for a very long time</a:t>
            </a:r>
          </a:p>
          <a:p>
            <a:r>
              <a:rPr lang="en-US" dirty="0" smtClean="0"/>
              <a:t>Many farmers disgruntled with the handling of Soil Board change-over</a:t>
            </a:r>
          </a:p>
          <a:p>
            <a:r>
              <a:rPr lang="en-US" dirty="0" smtClean="0"/>
              <a:t>New landowners in the district &amp; new project focus has re-engaged many farming families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22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2240" indent="-362240" algn="r"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44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98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65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71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0880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Community engagement and education is an</a:t>
            </a:r>
            <a:r>
              <a:rPr lang="en-AU" baseline="0" dirty="0" smtClean="0"/>
              <a:t> ongoing part of the project .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Very popular workshop </a:t>
            </a:r>
          </a:p>
          <a:p>
            <a:r>
              <a:rPr lang="en-AU" dirty="0" smtClean="0"/>
              <a:t>This is what happens when 24 RSVP and 60 turn up then it rained.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2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spcBef>
                <a:spcPct val="0"/>
              </a:spcBef>
              <a:defRPr/>
            </a:pPr>
            <a:r>
              <a:rPr lang="en-AU" dirty="0" smtClean="0"/>
              <a:t>ANNE BROWN TO START 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0DCD7-0F1A-4AC7-8878-331B64B4602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81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4 Page Logo 2_cropp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32432" cy="1106424"/>
          </a:xfrm>
          <a:prstGeom prst="rect">
            <a:avLst/>
          </a:prstGeom>
        </p:spPr>
      </p:pic>
      <p:pic>
        <p:nvPicPr>
          <p:cNvPr id="8" name="Picture 7" descr="New A4 logo_cropped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096000"/>
            <a:ext cx="9184105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13E7-FC3A-4EEA-9933-B0D311161E19}" type="datetimeFigureOut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ACBA-D284-41DC-A4B3-AD7F9B323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png"/><Relationship Id="rId8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6" Type="http://schemas.openxmlformats.org/officeDocument/2006/relationships/image" Target="../media/image54.png"/><Relationship Id="rId7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image" Target="../media/image60.jpeg"/><Relationship Id="rId8" Type="http://schemas.openxmlformats.org/officeDocument/2006/relationships/image" Target="../media/image61.jpeg"/><Relationship Id="rId9" Type="http://schemas.openxmlformats.org/officeDocument/2006/relationships/image" Target="../media/image62.jpeg"/><Relationship Id="rId10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4.jpeg"/><Relationship Id="rId3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6.jpeg"/><Relationship Id="rId3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81.jpeg"/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5.jpeg"/><Relationship Id="rId3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0.jpeg"/><Relationship Id="rId3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t Germein from Bluff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28407"/>
            <a:ext cx="7850568" cy="4740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628800"/>
            <a:ext cx="57963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PRESENTERS</a:t>
            </a:r>
            <a:endParaRPr lang="en-AU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AU" b="1" dirty="0">
                <a:ln w="22225">
                  <a:noFill/>
                  <a:prstDash val="solid"/>
                </a:ln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Danny </a:t>
            </a:r>
            <a:r>
              <a:rPr lang="en-AU" b="1" dirty="0" smtClean="0">
                <a:ln w="22225">
                  <a:noFill/>
                  <a:prstDash val="solid"/>
                </a:ln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Doyle</a:t>
            </a:r>
          </a:p>
          <a:p>
            <a:pPr algn="ctr"/>
            <a:r>
              <a:rPr lang="en-AU" sz="1400" b="1" dirty="0" smtClean="0">
                <a:ln w="22225">
                  <a:noFill/>
                  <a:prstDash val="solid"/>
                </a:ln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Northern </a:t>
            </a:r>
            <a:r>
              <a:rPr lang="en-AU" sz="1400" b="1" dirty="0">
                <a:ln w="22225">
                  <a:noFill/>
                  <a:prstDash val="solid"/>
                </a:ln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&amp; </a:t>
            </a:r>
            <a:r>
              <a:rPr lang="en-AU" sz="1400" b="1" dirty="0" err="1">
                <a:ln w="22225">
                  <a:noFill/>
                  <a:prstDash val="solid"/>
                </a:ln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Yorke</a:t>
            </a:r>
            <a:r>
              <a:rPr lang="en-AU" sz="1400" b="1" dirty="0">
                <a:ln w="22225">
                  <a:noFill/>
                  <a:prstDash val="solid"/>
                </a:ln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NRM </a:t>
            </a:r>
            <a:r>
              <a:rPr lang="en-AU" sz="1400" b="1" dirty="0" smtClean="0">
                <a:ln w="22225">
                  <a:noFill/>
                  <a:prstDash val="solid"/>
                </a:ln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Upper North District </a:t>
            </a:r>
            <a:r>
              <a:rPr lang="en-AU" sz="1400" b="1" dirty="0">
                <a:ln w="22225">
                  <a:noFill/>
                  <a:prstDash val="solid"/>
                </a:ln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Manager</a:t>
            </a:r>
          </a:p>
          <a:p>
            <a:pPr algn="ctr"/>
            <a:r>
              <a:rPr lang="en-AU" b="1" dirty="0">
                <a:ln w="22225">
                  <a:noFill/>
                  <a:prstDash val="solid"/>
                </a:ln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Anne </a:t>
            </a:r>
            <a:r>
              <a:rPr lang="en-AU" b="1" dirty="0" smtClean="0">
                <a:ln w="22225">
                  <a:noFill/>
                  <a:prstDash val="solid"/>
                </a:ln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Brown</a:t>
            </a:r>
            <a:endParaRPr lang="en-AU" b="1" dirty="0" smtClean="0">
              <a:ln w="22225">
                <a:solidFill>
                  <a:srgbClr val="FF9933"/>
                </a:solidFill>
                <a:prstDash val="solid"/>
              </a:ln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AU" b="1" dirty="0" smtClean="0">
                <a:ln w="22225">
                  <a:solidFill>
                    <a:srgbClr val="FF9933"/>
                  </a:solidFill>
                  <a:prstDash val="solid"/>
                </a:ln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AU" sz="1400" b="1" dirty="0">
                <a:ln w="22225">
                  <a:noFill/>
                  <a:prstDash val="solid"/>
                </a:ln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Greening Australia</a:t>
            </a:r>
          </a:p>
          <a:p>
            <a:pPr algn="ctr"/>
            <a:r>
              <a:rPr lang="en-AU" b="1" dirty="0">
                <a:ln w="22225">
                  <a:noFill/>
                  <a:prstDash val="solid"/>
                </a:ln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Andrea </a:t>
            </a:r>
            <a:r>
              <a:rPr lang="en-AU" b="1" dirty="0" err="1" smtClean="0">
                <a:ln w="22225">
                  <a:noFill/>
                  <a:prstDash val="solid"/>
                </a:ln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Tschirner</a:t>
            </a:r>
            <a:endParaRPr lang="en-AU" b="1" dirty="0" smtClean="0">
              <a:ln w="22225">
                <a:solidFill>
                  <a:srgbClr val="FF9933"/>
                </a:solidFill>
                <a:prstDash val="solid"/>
              </a:ln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AU" b="1" dirty="0" smtClean="0">
                <a:ln w="22225">
                  <a:solidFill>
                    <a:srgbClr val="FF9933"/>
                  </a:solidFill>
                  <a:prstDash val="solid"/>
                </a:ln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AU" sz="1400" b="1" dirty="0">
                <a:ln w="22225">
                  <a:noFill/>
                  <a:prstDash val="solid"/>
                </a:ln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Acacia Park Consulting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5500" y="334397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National Landcare Conference</a:t>
            </a:r>
          </a:p>
          <a:p>
            <a:pPr algn="ctr"/>
            <a:r>
              <a:rPr lang="en-AU" sz="24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16</a:t>
            </a:r>
            <a:r>
              <a:rPr lang="en-AU" sz="2400" b="1" baseline="30000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  <a:r>
              <a:rPr lang="en-AU" sz="24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September 2015 </a:t>
            </a:r>
            <a:endParaRPr lang="en-AU" sz="2400" b="1" dirty="0"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ncient la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120" y="1065638"/>
            <a:ext cx="7236296" cy="481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33265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Ancient Landforms…</a:t>
            </a:r>
            <a:endParaRPr lang="en-AU" sz="2800" dirty="0">
              <a:solidFill>
                <a:srgbClr val="00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1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py of Bare hills Quo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524328" cy="4896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Iconic Landscapes…</a:t>
            </a:r>
            <a:endParaRPr lang="en-AU" sz="2800" dirty="0">
              <a:solidFill>
                <a:srgbClr val="00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4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Tarcowie roadside photos (4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1052736"/>
            <a:ext cx="7362932" cy="48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Grasslands…</a:t>
            </a:r>
            <a:endParaRPr lang="en-AU" sz="2800" dirty="0">
              <a:solidFill>
                <a:srgbClr val="00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5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revor Gum Coomeroo (2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89579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Weckert Sept 2010 hard pan reveg trial (18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816424" cy="208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ooper Oct 2010 (3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1" y="3100676"/>
            <a:ext cx="4392461" cy="292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uckcraft Oct 2010 (28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008314" cy="272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Weckert Sept 2010 Hotspots edge and goat trap (2)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989" y="2780928"/>
            <a:ext cx="292417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33265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Enthusiastic Landowners…</a:t>
            </a:r>
            <a:endParaRPr lang="en-AU" sz="2800" dirty="0">
              <a:solidFill>
                <a:srgbClr val="00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0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foxes australi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4" descr="Image result for foxes australia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044802" y="35242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Natural Assets…</a:t>
            </a:r>
            <a:endParaRPr lang="en-AU" sz="3200" b="1" dirty="0"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4" name="Picture 3" descr="Waterholes Parnell Hooper 18 Feb 2011 (60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51" y="1268760"/>
            <a:ext cx="2887147" cy="43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Content Placeholder 11" descr="wallaby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3341" y="1268760"/>
            <a:ext cx="2792395" cy="435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helicopter flight (118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373" y="1268760"/>
            <a:ext cx="3241042" cy="2153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IMGP081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041" y="3501008"/>
            <a:ext cx="3314670" cy="2156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_70030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3" y="1556792"/>
            <a:ext cx="3173951" cy="2016226"/>
          </a:xfrm>
          <a:prstGeom prst="rect">
            <a:avLst/>
          </a:prstGeom>
        </p:spPr>
      </p:pic>
      <p:pic>
        <p:nvPicPr>
          <p:cNvPr id="7" name="Picture 3" descr="G Stokes contour bank site (9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042" y="1556793"/>
            <a:ext cx="302586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sheep at trough cropp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775" y="1561616"/>
            <a:ext cx="2945161" cy="201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861049"/>
            <a:ext cx="3173951" cy="1904639"/>
          </a:xfrm>
          <a:prstGeom prst="rect">
            <a:avLst/>
          </a:prstGeom>
        </p:spPr>
      </p:pic>
      <p:sp>
        <p:nvSpPr>
          <p:cNvPr id="5" name="AutoShape 2" descr="Image result for foxes australi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4" descr="Image result for foxes australia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979712" y="2883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Threats…</a:t>
            </a:r>
            <a:endParaRPr lang="en-AU" sz="3200" b="1" dirty="0"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49" y="3861048"/>
            <a:ext cx="3000573" cy="1904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207" y="3861049"/>
            <a:ext cx="2978793" cy="19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4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692" y="1412776"/>
            <a:ext cx="5610208" cy="4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443176"/>
            <a:ext cx="2160240" cy="149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4" descr="Image result for foxes australia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024756" y="7937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Projects…</a:t>
            </a:r>
            <a:endParaRPr lang="en-AU" sz="4400" b="1" dirty="0"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760349"/>
            <a:ext cx="416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Four Rivers Project </a:t>
            </a:r>
            <a:endParaRPr lang="en-AU" dirty="0" smtClean="0"/>
          </a:p>
        </p:txBody>
      </p:sp>
      <p:pic>
        <p:nvPicPr>
          <p:cNvPr id="6" name="Picture 4" descr="Samphire Shrubland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85" y="4221088"/>
            <a:ext cx="2201228" cy="1447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957" y="4293096"/>
            <a:ext cx="2291350" cy="131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2" descr="Image result for willochra cree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AutoShape 4" descr="Image result for willochra creek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53" y="2492896"/>
            <a:ext cx="2083966" cy="156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58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140248"/>
            <a:ext cx="7488832" cy="4973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34836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Grey </a:t>
            </a:r>
            <a:r>
              <a:rPr lang="en-AU" sz="3200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Box Project</a:t>
            </a:r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323" y="1122115"/>
            <a:ext cx="2710414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153607"/>
            <a:ext cx="2349478" cy="3537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020" y="1149141"/>
            <a:ext cx="2450373" cy="3670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52" y="4701398"/>
            <a:ext cx="1883701" cy="1412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243" y="2940140"/>
            <a:ext cx="1965749" cy="1729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759" y="4701398"/>
            <a:ext cx="2077593" cy="1381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784616"/>
            <a:ext cx="3527538" cy="23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0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891881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:\Users\kwallis\AppData\Local\Microsoft\Windows\Temporary Internet Files\Content.IE5\U8AD0F05\Panarama group sho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9" y="3356991"/>
            <a:ext cx="8330271" cy="2696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24544" y="1412776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b="1" dirty="0" smtClean="0">
                <a:solidFill>
                  <a:srgbClr val="FF9933"/>
                </a:solidFill>
              </a:rPr>
              <a:t>Southern </a:t>
            </a:r>
            <a:r>
              <a:rPr lang="en-AU" b="1" dirty="0">
                <a:solidFill>
                  <a:srgbClr val="FF9933"/>
                </a:solidFill>
              </a:rPr>
              <a:t>Ranges </a:t>
            </a:r>
            <a:r>
              <a:rPr lang="en-AU" b="1" dirty="0" smtClean="0">
                <a:solidFill>
                  <a:srgbClr val="FF9933"/>
                </a:solidFill>
              </a:rPr>
              <a:t>Collaboration</a:t>
            </a:r>
          </a:p>
          <a:p>
            <a:pPr marL="1200150" lvl="2" indent="-285750">
              <a:buFontTx/>
              <a:buChar char="-"/>
            </a:pPr>
            <a:r>
              <a:rPr lang="en-AU" dirty="0" smtClean="0"/>
              <a:t>Goat Control </a:t>
            </a:r>
          </a:p>
          <a:p>
            <a:pPr marL="1200150" lvl="2" indent="-285750">
              <a:buFontTx/>
              <a:buChar char="-"/>
            </a:pPr>
            <a:r>
              <a:rPr lang="en-AU" dirty="0" smtClean="0"/>
              <a:t>WONS</a:t>
            </a:r>
            <a:endParaRPr lang="en-AU" dirty="0"/>
          </a:p>
          <a:p>
            <a:pPr lvl="1"/>
            <a:r>
              <a:rPr lang="en-AU" b="1" dirty="0">
                <a:solidFill>
                  <a:srgbClr val="FF9933"/>
                </a:solidFill>
              </a:rPr>
              <a:t>Mt </a:t>
            </a:r>
            <a:r>
              <a:rPr lang="en-AU" b="1" dirty="0" smtClean="0">
                <a:solidFill>
                  <a:srgbClr val="FF9933"/>
                </a:solidFill>
              </a:rPr>
              <a:t>Remarkable </a:t>
            </a:r>
            <a:r>
              <a:rPr lang="en-AU" b="1" dirty="0">
                <a:solidFill>
                  <a:srgbClr val="FF9933"/>
                </a:solidFill>
              </a:rPr>
              <a:t>to the S</a:t>
            </a:r>
            <a:r>
              <a:rPr lang="en-AU" b="1" dirty="0" smtClean="0">
                <a:solidFill>
                  <a:srgbClr val="FF9933"/>
                </a:solidFill>
              </a:rPr>
              <a:t>ea</a:t>
            </a:r>
          </a:p>
          <a:p>
            <a:pPr marL="1200150" lvl="2" indent="-285750">
              <a:buFontTx/>
              <a:buChar char="-"/>
            </a:pPr>
            <a:r>
              <a:rPr lang="en-AU" dirty="0" smtClean="0"/>
              <a:t>Riparian restoration</a:t>
            </a:r>
          </a:p>
          <a:p>
            <a:pPr marL="1200150" lvl="2" indent="-285750">
              <a:buFontTx/>
              <a:buChar char="-"/>
            </a:pPr>
            <a:r>
              <a:rPr lang="en-AU" dirty="0" smtClean="0"/>
              <a:t>Coastal restoration</a:t>
            </a:r>
          </a:p>
          <a:p>
            <a:pPr marL="1200150" lvl="2" indent="-285750">
              <a:buFontTx/>
              <a:buChar char="-"/>
            </a:pPr>
            <a:r>
              <a:rPr lang="en-AU" dirty="0" smtClean="0"/>
              <a:t>Pest Management</a:t>
            </a:r>
          </a:p>
          <a:p>
            <a:pPr marL="1200150" lvl="2" indent="-285750">
              <a:buFontTx/>
              <a:buChar char="-"/>
            </a:pP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925558"/>
            <a:ext cx="3241910" cy="243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sz="3200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Other </a:t>
            </a:r>
            <a:r>
              <a:rPr lang="en-AU" sz="3200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Landscapes…</a:t>
            </a:r>
            <a:endParaRPr lang="en-AU" sz="3200" b="1" dirty="0">
              <a:solidFill>
                <a:srgbClr val="00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foxes australi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4" descr="Image result for foxes australia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691680" y="683985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Arden Vale</a:t>
            </a:r>
            <a:endParaRPr lang="en-AU" sz="4400" b="1" dirty="0"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798" y="1628800"/>
            <a:ext cx="27363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sz="2800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Facts:</a:t>
            </a:r>
            <a:endParaRPr lang="en-AU" sz="2800" dirty="0">
              <a:solidFill>
                <a:srgbClr val="00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/>
            <a:endParaRPr lang="en-AU" dirty="0" smtClean="0"/>
          </a:p>
          <a:p>
            <a:r>
              <a:rPr lang="en-AU" dirty="0" smtClean="0"/>
              <a:t>In 2015…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70000ha </a:t>
            </a:r>
            <a:r>
              <a:rPr lang="en-AU" dirty="0"/>
              <a:t>Integrated </a:t>
            </a:r>
            <a:r>
              <a:rPr lang="en-AU" dirty="0" smtClean="0"/>
              <a:t>Pest Management Project </a:t>
            </a:r>
            <a:r>
              <a:rPr lang="en-AU" dirty="0"/>
              <a:t> 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7000 </a:t>
            </a:r>
            <a:r>
              <a:rPr lang="en-AU" dirty="0"/>
              <a:t>Goats removed by muster &amp;</a:t>
            </a:r>
            <a:r>
              <a:rPr lang="en-AU" dirty="0" smtClean="0"/>
              <a:t> </a:t>
            </a:r>
            <a:r>
              <a:rPr lang="en-AU" dirty="0"/>
              <a:t>aerial </a:t>
            </a:r>
            <a:r>
              <a:rPr lang="en-AU" dirty="0" smtClean="0"/>
              <a:t>shoots.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Riparian </a:t>
            </a:r>
            <a:r>
              <a:rPr lang="en-AU" dirty="0"/>
              <a:t>weeds removed from 1000 </a:t>
            </a:r>
            <a:r>
              <a:rPr lang="en-AU" dirty="0" smtClean="0"/>
              <a:t>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Cactus </a:t>
            </a:r>
            <a:r>
              <a:rPr lang="en-AU" dirty="0"/>
              <a:t>controlled over 8700 ha</a:t>
            </a:r>
          </a:p>
          <a:p>
            <a:pPr marL="742950" lvl="1" indent="-285750">
              <a:buFontTx/>
              <a:buChar char="-"/>
            </a:pPr>
            <a:endParaRPr lang="en-AU" dirty="0" smtClean="0"/>
          </a:p>
        </p:txBody>
      </p:sp>
      <p:pic>
        <p:nvPicPr>
          <p:cNvPr id="12" name="Content Placeholder 4" descr="Flinders Landscape Blue ran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7864" y="1988840"/>
            <a:ext cx="5596358" cy="372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973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Yellow-footed Rock Wallab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195736" cy="1399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ucalyptus cladocalyx Woodland 5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752" y="57840"/>
            <a:ext cx="2195736" cy="134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260648"/>
            <a:ext cx="53285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4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is the Southern Flinders?</a:t>
            </a:r>
            <a:endParaRPr lang="en-AU" sz="3400" b="1" dirty="0"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8295" y="1482000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GB" altLang="en-US" sz="2200" dirty="0">
                <a:solidFill>
                  <a:srgbClr val="0099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Southern Flinders Ranges project area covers approximately 1.27 million hectares, ranging from Port Pirie in the south, Hawker in the north, the Flinders-</a:t>
            </a:r>
            <a:r>
              <a:rPr lang="en-GB" altLang="en-US" sz="2200" dirty="0" err="1">
                <a:solidFill>
                  <a:srgbClr val="0099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Olary</a:t>
            </a:r>
            <a:r>
              <a:rPr lang="en-GB" altLang="en-US" sz="2200" dirty="0">
                <a:solidFill>
                  <a:srgbClr val="0099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Plains to the east and Spencer Gulf to the west.</a:t>
            </a:r>
            <a:r>
              <a:rPr lang="en-GB" altLang="en-US" sz="2200" b="1" dirty="0">
                <a:solidFill>
                  <a:srgbClr val="0099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2200" dirty="0">
              <a:solidFill>
                <a:srgbClr val="009900"/>
              </a:solidFill>
            </a:endParaRPr>
          </a:p>
        </p:txBody>
      </p:sp>
      <p:pic>
        <p:nvPicPr>
          <p:cNvPr id="1027" name="Picture 3" descr="Southern Flind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677" y="2928550"/>
            <a:ext cx="5280844" cy="3109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2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Arden Vale Fox Baiting Project</a:t>
            </a:r>
            <a:endParaRPr lang="en-AU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49432"/>
            <a:ext cx="8388424" cy="47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8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764704"/>
            <a:ext cx="7092280" cy="501769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1396550">
            <a:off x="4367913" y="1433062"/>
            <a:ext cx="623692" cy="1282227"/>
          </a:xfrm>
          <a:prstGeom prst="ellipse">
            <a:avLst/>
          </a:prstGeom>
          <a:solidFill>
            <a:srgbClr val="C00000">
              <a:alpha val="1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06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122" y="5373216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Diverse community with a small population</a:t>
            </a:r>
            <a:r>
              <a:rPr lang="en-US" sz="1400" dirty="0"/>
              <a:t>: long time farmers, </a:t>
            </a:r>
            <a:endParaRPr lang="en-US" sz="1400" dirty="0" smtClean="0"/>
          </a:p>
          <a:p>
            <a:pPr algn="ctr"/>
            <a:r>
              <a:rPr lang="en-US" sz="1400" dirty="0" smtClean="0"/>
              <a:t>tourism </a:t>
            </a:r>
            <a:r>
              <a:rPr lang="en-US" sz="1400" dirty="0"/>
              <a:t>businesses, conservation properties, hobby farmers and lifestyle </a:t>
            </a:r>
            <a:r>
              <a:rPr lang="en-US" sz="1400" dirty="0" err="1"/>
              <a:t>blockies</a:t>
            </a:r>
            <a:endParaRPr lang="en-AU" sz="1400" dirty="0"/>
          </a:p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89" y="1214888"/>
            <a:ext cx="7295529" cy="39881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1392" y="1484784"/>
            <a:ext cx="3596698" cy="1436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Marginal cropping country</a:t>
            </a:r>
          </a:p>
          <a:p>
            <a:pPr algn="r"/>
            <a:r>
              <a:rPr lang="en-US" sz="1400" dirty="0" smtClean="0"/>
              <a:t>Mixed sheep breeds, cattle in valley country</a:t>
            </a:r>
          </a:p>
          <a:p>
            <a:pPr algn="r"/>
            <a:r>
              <a:rPr lang="en-US" sz="1400" dirty="0" smtClean="0"/>
              <a:t>Goats </a:t>
            </a:r>
          </a:p>
          <a:p>
            <a:pPr algn="r"/>
            <a:r>
              <a:rPr lang="en-US" sz="1400" dirty="0" smtClean="0"/>
              <a:t>Tourism</a:t>
            </a:r>
          </a:p>
          <a:p>
            <a:pPr algn="r"/>
            <a:r>
              <a:rPr lang="en-US" sz="1400" dirty="0" smtClean="0"/>
              <a:t>Conservation</a:t>
            </a:r>
          </a:p>
          <a:p>
            <a:pPr algn="r"/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75656" y="321095"/>
            <a:ext cx="638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Project background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129749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rtAndrea\AppData\Local\Microsoft\Windows\Temporary Internet Files\Content.Outlook\CMYCZ500\FoxBaitingProgram_LocOfBaitStationsA3P_Aug201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4852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315" y="476672"/>
            <a:ext cx="37444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What’s involved?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Regional baiting program covering 60,000ha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area located in the Arden Vale region, north of Quorn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29 landholders are involved with the program – 100% participation rate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07" y="3645024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2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93305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Permanent </a:t>
            </a:r>
            <a:r>
              <a:rPr lang="en-US" b="1" dirty="0"/>
              <a:t>bait stations </a:t>
            </a:r>
            <a:r>
              <a:rPr lang="en-US" dirty="0" smtClean="0"/>
              <a:t>(installed </a:t>
            </a:r>
            <a:r>
              <a:rPr lang="en-US" dirty="0"/>
              <a:t>with </a:t>
            </a:r>
            <a:r>
              <a:rPr lang="en-US" dirty="0" smtClean="0"/>
              <a:t>landowners)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1080 poison baits are buried </a:t>
            </a:r>
            <a:r>
              <a:rPr lang="en-US" dirty="0" smtClean="0"/>
              <a:t>at bait </a:t>
            </a:r>
            <a:r>
              <a:rPr lang="en-US" dirty="0"/>
              <a:t>station dropper during </a:t>
            </a:r>
            <a:r>
              <a:rPr lang="en-US" b="1" dirty="0"/>
              <a:t>late summer, Autumn and </a:t>
            </a:r>
            <a:r>
              <a:rPr lang="en-US" b="1" dirty="0" smtClean="0"/>
              <a:t>Sprin</a:t>
            </a:r>
            <a:r>
              <a:rPr lang="en-US" dirty="0" smtClean="0"/>
              <a:t>g (3 rounds a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site is visited 3 times during each </a:t>
            </a:r>
            <a:r>
              <a:rPr lang="en-US" dirty="0" smtClean="0"/>
              <a:t>round, </a:t>
            </a:r>
            <a:r>
              <a:rPr lang="en-US" dirty="0"/>
              <a:t>(usually within a 4 week window depending on weather conditions).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un-eaten baits are retrieved at the end of the baiting round.</a:t>
            </a:r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32628"/>
            <a:ext cx="4645871" cy="3484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84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02095"/>
            <a:ext cx="49685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/>
              <a:t>Baits used</a:t>
            </a:r>
            <a:endParaRPr lang="en-US" sz="800" b="1" dirty="0" smtClean="0"/>
          </a:p>
          <a:p>
            <a:pPr algn="ctr"/>
            <a:endParaRPr lang="en-US" sz="800" b="1" dirty="0" smtClean="0"/>
          </a:p>
          <a:p>
            <a:pPr algn="ctr"/>
            <a:r>
              <a:rPr lang="en-US" dirty="0" smtClean="0"/>
              <a:t>Fox Off (manufactured bait) </a:t>
            </a:r>
          </a:p>
          <a:p>
            <a:pPr algn="ctr"/>
            <a:r>
              <a:rPr lang="en-US" dirty="0" smtClean="0"/>
              <a:t>Dried Kangaroo meat bait injected with 1080</a:t>
            </a:r>
          </a:p>
          <a:p>
            <a:pPr algn="ctr"/>
            <a:r>
              <a:rPr lang="en-US" dirty="0" smtClean="0"/>
              <a:t>Tuna Oil attractant brew </a:t>
            </a:r>
            <a:r>
              <a:rPr lang="en-US" dirty="0" err="1" smtClean="0"/>
              <a:t>trialled</a:t>
            </a:r>
            <a:r>
              <a:rPr lang="en-US" dirty="0" smtClean="0"/>
              <a:t> in Spring 2014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815" y="357667"/>
            <a:ext cx="2478022" cy="1858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717" y="2388594"/>
            <a:ext cx="5244109" cy="36101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882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1331640" y="1844824"/>
          <a:ext cx="6580082" cy="414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260648"/>
            <a:ext cx="6516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Results so far…</a:t>
            </a:r>
          </a:p>
          <a:p>
            <a:pPr algn="r"/>
            <a:r>
              <a:rPr lang="en-US" dirty="0" smtClean="0"/>
              <a:t>Total </a:t>
            </a:r>
            <a:r>
              <a:rPr lang="en-US" dirty="0"/>
              <a:t>number of baits laid 4,500</a:t>
            </a:r>
          </a:p>
          <a:p>
            <a:pPr algn="r"/>
            <a:r>
              <a:rPr lang="en-US" dirty="0" smtClean="0"/>
              <a:t>Bait </a:t>
            </a:r>
            <a:r>
              <a:rPr lang="en-US" dirty="0"/>
              <a:t>uptake average 16%</a:t>
            </a:r>
          </a:p>
          <a:p>
            <a:pPr algn="r"/>
            <a:r>
              <a:rPr lang="en-US" dirty="0" smtClean="0"/>
              <a:t>[</a:t>
            </a:r>
            <a:r>
              <a:rPr lang="en-US" dirty="0"/>
              <a:t>192 foxes shot </a:t>
            </a:r>
            <a:r>
              <a:rPr lang="en-US" dirty="0" smtClean="0"/>
              <a:t>2014 – landholder count only]</a:t>
            </a:r>
            <a:endParaRPr lang="en-US" dirty="0"/>
          </a:p>
          <a:p>
            <a:pPr algn="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646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128" y="1268760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Collecting good data helps us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 good relationships with landholders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achieve positive results on the ground.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baiting methods safer and more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reinforce (or dismiss) anecdotal evidence.  </a:t>
            </a:r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“….we don’t have foxes on </a:t>
            </a:r>
          </a:p>
          <a:p>
            <a:r>
              <a:rPr lang="en-US" i="1" dirty="0" smtClean="0"/>
              <a:t>our property.”</a:t>
            </a:r>
          </a:p>
          <a:p>
            <a:endParaRPr lang="en-US" i="1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102173"/>
            <a:ext cx="4860032" cy="2733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4766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MONITORING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035153"/>
            <a:ext cx="3154041" cy="2209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227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910" y="764704"/>
            <a:ext cx="2006250" cy="3056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583508"/>
            <a:ext cx="288925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182891"/>
            <a:ext cx="2571750" cy="1446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630" y="1253951"/>
            <a:ext cx="37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Remote Sensor Cameras</a:t>
            </a:r>
            <a:endParaRPr lang="en-AU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07704" y="2132856"/>
            <a:ext cx="3101331" cy="23042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44008" y="2292826"/>
            <a:ext cx="421779" cy="23193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2160" y="184482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Reconyx</a:t>
            </a:r>
            <a:r>
              <a:rPr lang="en-US" sz="1600" dirty="0" smtClean="0"/>
              <a:t> </a:t>
            </a:r>
            <a:r>
              <a:rPr lang="en-US" sz="1600" dirty="0" err="1" smtClean="0"/>
              <a:t>Hyperfire</a:t>
            </a:r>
            <a:r>
              <a:rPr lang="en-US" sz="1600" dirty="0" smtClean="0"/>
              <a:t> cameras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15 cameras placed 1km apart in Treatment area (</a:t>
            </a:r>
            <a:r>
              <a:rPr lang="en-US" sz="1600" dirty="0" err="1" smtClean="0"/>
              <a:t>baitied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15 cameras in control area (outside of regional baiting program area).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7061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404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Camera trap data</a:t>
            </a:r>
          </a:p>
          <a:p>
            <a:endParaRPr lang="en-AU" dirty="0" smtClean="0"/>
          </a:p>
          <a:p>
            <a:r>
              <a:rPr lang="en-AU" sz="1400" dirty="0" smtClean="0"/>
              <a:t>The </a:t>
            </a:r>
            <a:r>
              <a:rPr lang="en-AU" sz="1400" dirty="0"/>
              <a:t>Relative Abundance Index is calculated to </a:t>
            </a:r>
          </a:p>
          <a:p>
            <a:r>
              <a:rPr lang="en-AU" sz="1400" dirty="0" smtClean="0"/>
              <a:t>account </a:t>
            </a:r>
            <a:r>
              <a:rPr lang="en-AU" sz="1400" dirty="0"/>
              <a:t>for trapping effort (</a:t>
            </a:r>
            <a:r>
              <a:rPr lang="en-AU" sz="1400" b="1" dirty="0"/>
              <a:t>Relative Abundance = total fox sightings/total trap nights*100)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79512" y="2996952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/>
          </p:nvPr>
        </p:nvGraphicFramePr>
        <p:xfrm>
          <a:off x="4458580" y="2996952"/>
          <a:ext cx="460738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518" y="279918"/>
            <a:ext cx="4283968" cy="24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9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-171400"/>
            <a:ext cx="8827866" cy="62455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Scat Analysis</a:t>
            </a:r>
            <a:endParaRPr lang="en-AU" sz="2400" b="1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07504" y="1628800"/>
          <a:ext cx="5427340" cy="310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564" y="3861048"/>
            <a:ext cx="2566670" cy="173799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699" y="1050904"/>
            <a:ext cx="3019823" cy="2510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869160"/>
            <a:ext cx="495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has been a steady increase in the number of scats at the base of droppers over the duration of the project.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792282" y="5599043"/>
            <a:ext cx="2566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/>
              <a:t>Sminthopsis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dolichura</a:t>
            </a:r>
            <a:r>
              <a:rPr lang="en-US" sz="1000" i="1" dirty="0" smtClean="0"/>
              <a:t> </a:t>
            </a:r>
            <a:r>
              <a:rPr lang="en-US" sz="1000" dirty="0" smtClean="0"/>
              <a:t>SOURCE: John Read 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53915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993" y="836712"/>
            <a:ext cx="4701993" cy="407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80" y="3651176"/>
            <a:ext cx="3035808" cy="2276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124744"/>
            <a:ext cx="4320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GIS Data – ArcView and QGIS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Analyse</a:t>
            </a:r>
            <a:r>
              <a:rPr lang="en-US" dirty="0" smtClean="0"/>
              <a:t> bait uptake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Distance to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Trends in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Refine bait station positions and make recommendations for future regional baiting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705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472" y="190381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400" b="1" dirty="0"/>
              <a:t>SPIN </a:t>
            </a:r>
            <a:r>
              <a:rPr lang="en-US" sz="2400" b="1" dirty="0" smtClean="0"/>
              <a:t>OFFS – it’s not all about killing foxes</a:t>
            </a:r>
            <a:endParaRPr lang="en-US" sz="2400" b="1" dirty="0"/>
          </a:p>
          <a:p>
            <a:pPr algn="ctr"/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9" y="1469015"/>
            <a:ext cx="5004048" cy="3327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60072" y="3621534"/>
            <a:ext cx="2692403" cy="20193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00808"/>
            <a:ext cx="2914377" cy="21857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597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664050"/>
            <a:ext cx="4334490" cy="2881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53562" y="98072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Key Achievements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 has kicked a lot of goals in a short period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NRM is about COMMUNITY, and this is greatly helped by having a capacity to put PEOPLE on the ground.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2664050"/>
            <a:ext cx="3842633" cy="2881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261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190" y="4554548"/>
            <a:ext cx="2311303" cy="1535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1720" y="332656"/>
            <a:ext cx="6149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 b="1" dirty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did Living Flinders Evolve?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321" y="1082197"/>
            <a:ext cx="3288265" cy="2183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676" y="1082197"/>
            <a:ext cx="1701406" cy="2561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92" y="1082172"/>
            <a:ext cx="3288303" cy="2184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00187" y="3280688"/>
            <a:ext cx="1872208" cy="16561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" y="3159625"/>
            <a:ext cx="1847034" cy="29137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198" y="5013916"/>
            <a:ext cx="1685409" cy="1075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860181" y="3189983"/>
            <a:ext cx="1204737" cy="20610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190" y="3221578"/>
            <a:ext cx="2309459" cy="15338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995" y="3191251"/>
            <a:ext cx="1383351" cy="20827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923229" y="4993279"/>
            <a:ext cx="251154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33" y="2300055"/>
            <a:ext cx="4049543" cy="3037157"/>
          </a:xfrm>
          <a:prstGeom prst="rect">
            <a:avLst/>
          </a:prstGeom>
          <a:ln w="38100" cap="sq">
            <a:solidFill>
              <a:srgbClr val="FF9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95736" y="332656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Living Flinders Conservation Action Planning Process (CAP)</a:t>
            </a:r>
            <a:endParaRPr lang="en-AU" sz="3200" b="1" dirty="0"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300054"/>
            <a:ext cx="4572798" cy="30371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834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sty peaks blue bush portra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71089"/>
            <a:ext cx="7035245" cy="4479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539388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AU" sz="2400" b="1" dirty="0" smtClean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 of the Living Flinders Program…</a:t>
            </a:r>
            <a:endParaRPr lang="en-AU" i="1" dirty="0">
              <a:solidFill>
                <a:srgbClr val="009900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75" y="2438184"/>
            <a:ext cx="1956339" cy="1519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090" y="2221194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786" y="3591395"/>
            <a:ext cx="2466975" cy="184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Partnerships</a:t>
            </a:r>
          </a:p>
          <a:p>
            <a:pPr algn="ctr"/>
            <a:endParaRPr lang="en-AU" sz="1200" b="1" dirty="0" smtClean="0"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AU" sz="4400" dirty="0" smtClean="0">
                <a:solidFill>
                  <a:srgbClr val="FF9933"/>
                </a:solidFill>
                <a:latin typeface="Freestyle Script" panose="030804020302050B0404" pitchFamily="66" charset="0"/>
                <a:cs typeface="MV Boli" panose="02000500030200090000" pitchFamily="2" charset="0"/>
              </a:rPr>
              <a:t>‘</a:t>
            </a:r>
            <a:r>
              <a:rPr lang="en-AU" sz="3400" dirty="0" smtClean="0">
                <a:solidFill>
                  <a:srgbClr val="009900"/>
                </a:solidFill>
                <a:latin typeface="Freestyle Script" panose="030804020302050B0404" pitchFamily="66" charset="0"/>
                <a:cs typeface="MV Boli" panose="02000500030200090000" pitchFamily="2" charset="0"/>
              </a:rPr>
              <a:t>Alone we can do so little; together we can do so much’</a:t>
            </a:r>
            <a:endParaRPr lang="en-AU" sz="3400" dirty="0">
              <a:solidFill>
                <a:srgbClr val="009900"/>
              </a:solidFill>
              <a:latin typeface="Freestyle Script" panose="030804020302050B0404" pitchFamily="66" charset="0"/>
              <a:cs typeface="MV Boli" panose="0200050003020009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4471" y="4069044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Acacia Park Consulting </a:t>
            </a:r>
          </a:p>
          <a:p>
            <a:pPr algn="ctr"/>
            <a:r>
              <a:rPr lang="en-US" altLang="en-US" sz="12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(Fox Baiting Contractors)</a:t>
            </a:r>
            <a:endParaRPr lang="en-US" altLang="en-US" sz="12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956" y="5081923"/>
            <a:ext cx="2238692" cy="831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309" y="5157192"/>
            <a:ext cx="2304256" cy="648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096" y="4869159"/>
            <a:ext cx="1697616" cy="1018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343" y="2236002"/>
            <a:ext cx="1672521" cy="1421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294" y="4995569"/>
            <a:ext cx="2165598" cy="821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4328" y="2440815"/>
            <a:ext cx="1279400" cy="13458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17" y="420361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  <a:latin typeface="Bauhaus 93" panose="04030905020B02020C02" pitchFamily="82" charset="0"/>
              </a:rPr>
              <a:t>Individual Landholders</a:t>
            </a:r>
            <a:endParaRPr lang="en-AU" sz="2000" dirty="0">
              <a:solidFill>
                <a:schemeClr val="accent4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8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d ws 21 10 11 (6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191572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79712" y="11435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Living Flinders Community</a:t>
            </a:r>
            <a:br>
              <a:rPr lang="en-US" sz="3200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Engagement </a:t>
            </a:r>
            <a:endParaRPr lang="en-US" sz="32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8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the </a:t>
            </a:r>
          </a:p>
          <a:p>
            <a:pPr algn="ctr"/>
            <a:r>
              <a:rPr lang="en-AU" sz="3200" b="1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Southern Flinders?</a:t>
            </a:r>
            <a:endParaRPr lang="en-AU" sz="3200" b="1" dirty="0">
              <a:solidFill>
                <a:srgbClr val="FF99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3703" y="1482001"/>
            <a:ext cx="7128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GB" altLang="en-US" sz="2200" b="1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2200" dirty="0"/>
          </a:p>
        </p:txBody>
      </p:sp>
      <p:pic>
        <p:nvPicPr>
          <p:cNvPr id="1027" name="Picture 3" descr="Southern Flin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1" y="3214733"/>
            <a:ext cx="4459131" cy="282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mud flats mangroves bluf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"/>
            <a:ext cx="4644008" cy="3206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4651" y="3394888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99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Fact:</a:t>
            </a:r>
          </a:p>
          <a:p>
            <a:r>
              <a:rPr lang="en-AU" sz="1400" dirty="0" smtClean="0"/>
              <a:t>The </a:t>
            </a:r>
            <a:r>
              <a:rPr lang="en-AU" sz="1400" dirty="0"/>
              <a:t>Living Flinders region contains some of Australia’s most ancient natural landscapes supporting an incredible diversity of plants and animals</a:t>
            </a:r>
          </a:p>
        </p:txBody>
      </p:sp>
    </p:spTree>
    <p:extLst>
      <p:ext uri="{BB962C8B-B14F-4D97-AF65-F5344CB8AC3E}">
        <p14:creationId xmlns:p14="http://schemas.microsoft.com/office/powerpoint/2010/main" val="4105422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797</Words>
  <Application>Microsoft Macintosh PowerPoint</Application>
  <PresentationFormat>On-screen Show (4:3)</PresentationFormat>
  <Paragraphs>166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Anita</cp:lastModifiedBy>
  <cp:revision>132</cp:revision>
  <cp:lastPrinted>2015-08-25T02:05:03Z</cp:lastPrinted>
  <dcterms:created xsi:type="dcterms:W3CDTF">2011-10-17T12:09:21Z</dcterms:created>
  <dcterms:modified xsi:type="dcterms:W3CDTF">2015-11-26T23:19:37Z</dcterms:modified>
</cp:coreProperties>
</file>